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6"/>
  </p:notesMasterIdLst>
  <p:handoutMasterIdLst>
    <p:handoutMasterId r:id="rId27"/>
  </p:handoutMasterIdLst>
  <p:sldIdLst>
    <p:sldId id="256" r:id="rId3"/>
    <p:sldId id="309" r:id="rId4"/>
    <p:sldId id="316" r:id="rId5"/>
    <p:sldId id="318" r:id="rId6"/>
    <p:sldId id="301" r:id="rId7"/>
    <p:sldId id="300" r:id="rId8"/>
    <p:sldId id="324" r:id="rId9"/>
    <p:sldId id="321" r:id="rId10"/>
    <p:sldId id="322" r:id="rId11"/>
    <p:sldId id="323" r:id="rId12"/>
    <p:sldId id="317" r:id="rId13"/>
    <p:sldId id="305" r:id="rId14"/>
    <p:sldId id="302" r:id="rId15"/>
    <p:sldId id="304" r:id="rId16"/>
    <p:sldId id="307" r:id="rId17"/>
    <p:sldId id="308" r:id="rId18"/>
    <p:sldId id="311" r:id="rId19"/>
    <p:sldId id="312" r:id="rId20"/>
    <p:sldId id="315" r:id="rId21"/>
    <p:sldId id="313" r:id="rId22"/>
    <p:sldId id="314" r:id="rId23"/>
    <p:sldId id="345" r:id="rId24"/>
    <p:sldId id="31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DF799-B231-48AD-8433-E77AB1C6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730" y="1816373"/>
            <a:ext cx="6621538" cy="37337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19440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4" y="164283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59778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30F4-75D0-449F-A8BE-7A8F37BE7E04}"/>
              </a:ext>
            </a:extLst>
          </p:cNvPr>
          <p:cNvSpPr/>
          <p:nvPr/>
        </p:nvSpPr>
        <p:spPr>
          <a:xfrm>
            <a:off x="3799115" y="3501641"/>
            <a:ext cx="793102" cy="13374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E58F2-0685-4150-9C20-134096DC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1" y="1197424"/>
            <a:ext cx="8774884" cy="47393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B98DE-4667-4649-B6CE-ABD31952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02776-3F42-4E4B-B6D6-C81A32856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Keyboard Control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096CDDE-51BD-4177-AC0D-2FA5E74D61AA}"/>
              </a:ext>
            </a:extLst>
          </p:cNvPr>
          <p:cNvSpPr>
            <a:spLocks noGrp="1"/>
          </p:cNvSpPr>
          <p:nvPr/>
        </p:nvSpPr>
        <p:spPr bwMode="auto">
          <a:xfrm>
            <a:off x="417667" y="1197426"/>
            <a:ext cx="406102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b="1" dirty="0"/>
              <a:t>Joint Movement</a:t>
            </a:r>
            <a:r>
              <a:rPr lang="en-HK" altLang="en-US" dirty="0"/>
              <a:t> ( +/- 1 degree)</a:t>
            </a:r>
            <a:endParaRPr lang="en-US" altLang="en-US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9D70E1-AF95-4865-BBBC-40BB551F9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92519"/>
              </p:ext>
            </p:extLst>
          </p:nvPr>
        </p:nvGraphicFramePr>
        <p:xfrm>
          <a:off x="725339" y="1845530"/>
          <a:ext cx="338166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922">
                  <a:extLst>
                    <a:ext uri="{9D8B030D-6E8A-4147-A177-3AD203B41FA5}">
                      <a16:colId xmlns:a16="http://schemas.microsoft.com/office/drawing/2014/main" val="3822572511"/>
                    </a:ext>
                  </a:extLst>
                </a:gridCol>
                <a:gridCol w="1170741">
                  <a:extLst>
                    <a:ext uri="{9D8B030D-6E8A-4147-A177-3AD203B41FA5}">
                      <a16:colId xmlns:a16="http://schemas.microsoft.com/office/drawing/2014/main" val="2211834115"/>
                    </a:ext>
                  </a:extLst>
                </a:gridCol>
                <a:gridCol w="1164997">
                  <a:extLst>
                    <a:ext uri="{9D8B030D-6E8A-4147-A177-3AD203B41FA5}">
                      <a16:colId xmlns:a16="http://schemas.microsoft.com/office/drawing/2014/main" val="3845587976"/>
                    </a:ext>
                  </a:extLst>
                </a:gridCol>
              </a:tblGrid>
              <a:tr h="478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dirty="0"/>
                        <a:t>Joint Name</a:t>
                      </a:r>
                    </a:p>
                    <a:p>
                      <a:endParaRPr lang="en-HK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Keyboard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70935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endParaRPr lang="en-H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-1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+1 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96669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(Q)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4706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113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12647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18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97134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20087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F1AABF-9F30-44A6-BA71-E4AB8D079DB8}"/>
              </a:ext>
            </a:extLst>
          </p:cNvPr>
          <p:cNvSpPr>
            <a:spLocks noGrp="1"/>
          </p:cNvSpPr>
          <p:nvPr/>
        </p:nvSpPr>
        <p:spPr bwMode="auto">
          <a:xfrm>
            <a:off x="4396274" y="1197426"/>
            <a:ext cx="3317033" cy="20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Pose: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(L): Return Pose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Return all of the joint angles as 0 degrees</a:t>
            </a:r>
          </a:p>
          <a:p>
            <a:endParaRPr lang="en-HK" altLang="en-US" sz="2400" b="1" dirty="0"/>
          </a:p>
          <a:p>
            <a:endParaRPr lang="en-HK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94B0E-77A0-4706-BC10-ED3FFB9F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45" y="3429000"/>
            <a:ext cx="6921963" cy="269770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F42CEC6-2C5A-4AA8-B9E7-2A057220B69E}"/>
              </a:ext>
            </a:extLst>
          </p:cNvPr>
          <p:cNvSpPr>
            <a:spLocks noGrp="1"/>
          </p:cNvSpPr>
          <p:nvPr/>
        </p:nvSpPr>
        <p:spPr bwMode="auto">
          <a:xfrm>
            <a:off x="7544456" y="1197426"/>
            <a:ext cx="2699207" cy="24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Gripper (RG2):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(Y): Close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Grip object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HK" altLang="en-US" sz="2000" dirty="0">
              <a:solidFill>
                <a:schemeClr val="tx1"/>
              </a:solidFill>
            </a:endParaRP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(T): Open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Release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3B105-82FC-456A-A921-4FED6772E34E}"/>
              </a:ext>
            </a:extLst>
          </p:cNvPr>
          <p:cNvSpPr/>
          <p:nvPr/>
        </p:nvSpPr>
        <p:spPr>
          <a:xfrm>
            <a:off x="725339" y="2668556"/>
            <a:ext cx="3381660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673ED8-7C1F-487F-9B17-6ED9ACE61378}"/>
              </a:ext>
            </a:extLst>
          </p:cNvPr>
          <p:cNvSpPr/>
          <p:nvPr/>
        </p:nvSpPr>
        <p:spPr>
          <a:xfrm>
            <a:off x="5307564" y="4264090"/>
            <a:ext cx="903511" cy="43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EB1A8-6D2B-4D3F-9105-A5948B5BC866}"/>
              </a:ext>
            </a:extLst>
          </p:cNvPr>
          <p:cNvSpPr/>
          <p:nvPr/>
        </p:nvSpPr>
        <p:spPr>
          <a:xfrm>
            <a:off x="5400870" y="4714079"/>
            <a:ext cx="903511" cy="43132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C87D7D-E9E9-485E-AD6C-5EFE799214A8}"/>
              </a:ext>
            </a:extLst>
          </p:cNvPr>
          <p:cNvSpPr/>
          <p:nvPr/>
        </p:nvSpPr>
        <p:spPr>
          <a:xfrm>
            <a:off x="725339" y="2967135"/>
            <a:ext cx="3381660" cy="29857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35A3BE-2B2C-45A0-9489-28C634089051}"/>
              </a:ext>
            </a:extLst>
          </p:cNvPr>
          <p:cNvSpPr/>
          <p:nvPr/>
        </p:nvSpPr>
        <p:spPr>
          <a:xfrm>
            <a:off x="725339" y="3279710"/>
            <a:ext cx="3381660" cy="2985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7715D8-E648-4F6C-8A10-F22B5AAA75A4}"/>
              </a:ext>
            </a:extLst>
          </p:cNvPr>
          <p:cNvSpPr/>
          <p:nvPr/>
        </p:nvSpPr>
        <p:spPr>
          <a:xfrm>
            <a:off x="725472" y="3572607"/>
            <a:ext cx="3381660" cy="298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65D767-C0A6-4879-B8E4-1EB3A3DAB06C}"/>
              </a:ext>
            </a:extLst>
          </p:cNvPr>
          <p:cNvSpPr/>
          <p:nvPr/>
        </p:nvSpPr>
        <p:spPr>
          <a:xfrm>
            <a:off x="725339" y="3879499"/>
            <a:ext cx="3381660" cy="2985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7F7526-1C8A-4546-8C3B-33EED2EF0165}"/>
              </a:ext>
            </a:extLst>
          </p:cNvPr>
          <p:cNvSpPr/>
          <p:nvPr/>
        </p:nvSpPr>
        <p:spPr>
          <a:xfrm>
            <a:off x="725339" y="4172396"/>
            <a:ext cx="3381660" cy="29857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6A50A-BDE1-40B9-BC26-17CE52C523C5}"/>
              </a:ext>
            </a:extLst>
          </p:cNvPr>
          <p:cNvSpPr/>
          <p:nvPr/>
        </p:nvSpPr>
        <p:spPr>
          <a:xfrm>
            <a:off x="5634252" y="5172634"/>
            <a:ext cx="903511" cy="4313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0D0385-1F66-414E-A8AE-2AFE1E9BD4E2}"/>
              </a:ext>
            </a:extLst>
          </p:cNvPr>
          <p:cNvSpPr/>
          <p:nvPr/>
        </p:nvSpPr>
        <p:spPr>
          <a:xfrm>
            <a:off x="6231060" y="4264090"/>
            <a:ext cx="903511" cy="431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221E47-1FF9-45CC-AB83-DDA8C179EAB3}"/>
              </a:ext>
            </a:extLst>
          </p:cNvPr>
          <p:cNvSpPr/>
          <p:nvPr/>
        </p:nvSpPr>
        <p:spPr>
          <a:xfrm>
            <a:off x="6324366" y="4714079"/>
            <a:ext cx="903511" cy="4313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C41763-EADA-4ED8-A918-95EB9FB35163}"/>
              </a:ext>
            </a:extLst>
          </p:cNvPr>
          <p:cNvSpPr/>
          <p:nvPr/>
        </p:nvSpPr>
        <p:spPr>
          <a:xfrm>
            <a:off x="6557748" y="5172634"/>
            <a:ext cx="903511" cy="43132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DD9A5B-D267-46F2-A80D-ACCB86D5C591}"/>
              </a:ext>
            </a:extLst>
          </p:cNvPr>
          <p:cNvSpPr/>
          <p:nvPr/>
        </p:nvSpPr>
        <p:spPr>
          <a:xfrm>
            <a:off x="7921690" y="1574952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45644B-4B07-42B3-9B92-2C301E2554D0}"/>
              </a:ext>
            </a:extLst>
          </p:cNvPr>
          <p:cNvSpPr/>
          <p:nvPr/>
        </p:nvSpPr>
        <p:spPr>
          <a:xfrm>
            <a:off x="7154556" y="4264090"/>
            <a:ext cx="903511" cy="431327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DE3559-8549-4505-8CFE-6A625CDC8644}"/>
              </a:ext>
            </a:extLst>
          </p:cNvPr>
          <p:cNvSpPr/>
          <p:nvPr/>
        </p:nvSpPr>
        <p:spPr>
          <a:xfrm>
            <a:off x="9098905" y="4714079"/>
            <a:ext cx="474303" cy="431327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C5158B-0BD2-4EDB-B2B5-B5839E7708D7}"/>
              </a:ext>
            </a:extLst>
          </p:cNvPr>
          <p:cNvSpPr/>
          <p:nvPr/>
        </p:nvSpPr>
        <p:spPr>
          <a:xfrm>
            <a:off x="4840825" y="1574950"/>
            <a:ext cx="2163085" cy="422761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9C551F-DD61-4B80-A89D-6B6F852DA2C4}"/>
              </a:ext>
            </a:extLst>
          </p:cNvPr>
          <p:cNvSpPr/>
          <p:nvPr/>
        </p:nvSpPr>
        <p:spPr>
          <a:xfrm>
            <a:off x="7921689" y="2588695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21F76-2C86-4FD3-8E0A-BF178881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C0DF17-A26C-4A10-A666-1EF2F4A2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707" y="1088502"/>
            <a:ext cx="5046738" cy="55952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D8C01-A041-4651-8492-A5C089472148}"/>
              </a:ext>
            </a:extLst>
          </p:cNvPr>
          <p:cNvSpPr/>
          <p:nvPr/>
        </p:nvSpPr>
        <p:spPr>
          <a:xfrm>
            <a:off x="3924233" y="2001161"/>
            <a:ext cx="1645294" cy="222420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28885-95BC-480C-BABC-C998F23F1EE3}"/>
              </a:ext>
            </a:extLst>
          </p:cNvPr>
          <p:cNvSpPr/>
          <p:nvPr/>
        </p:nvSpPr>
        <p:spPr>
          <a:xfrm>
            <a:off x="1465296" y="1296954"/>
            <a:ext cx="1368228" cy="41054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Name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E440AFF-985E-44C4-BF18-28321CE2BCC5}"/>
              </a:ext>
            </a:extLst>
          </p:cNvPr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2333939" y="1522971"/>
            <a:ext cx="1405764" cy="177482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7340128" y="2001161"/>
            <a:ext cx="1163216" cy="222420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533911-B76E-41D3-8B09-0A6161DAC6F3}"/>
              </a:ext>
            </a:extLst>
          </p:cNvPr>
          <p:cNvSpPr/>
          <p:nvPr/>
        </p:nvSpPr>
        <p:spPr>
          <a:xfrm>
            <a:off x="9555472" y="1296954"/>
            <a:ext cx="1368228" cy="4105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C502E-6BDB-4475-92B7-91657DFDB4A5}"/>
              </a:ext>
            </a:extLst>
          </p:cNvPr>
          <p:cNvSpPr/>
          <p:nvPr/>
        </p:nvSpPr>
        <p:spPr>
          <a:xfrm>
            <a:off x="9330153" y="5321259"/>
            <a:ext cx="2165556" cy="3676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Position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70244-624A-4A58-AED9-E0FD7B36DC55}"/>
              </a:ext>
            </a:extLst>
          </p:cNvPr>
          <p:cNvSpPr/>
          <p:nvPr/>
        </p:nvSpPr>
        <p:spPr>
          <a:xfrm>
            <a:off x="9330153" y="5739370"/>
            <a:ext cx="2493684" cy="367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Orientation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AFCD3D6-F66B-4DB7-BB8D-4221B93DC993}"/>
              </a:ext>
            </a:extLst>
          </p:cNvPr>
          <p:cNvCxnSpPr>
            <a:cxnSpLocks/>
            <a:stCxn id="28" idx="2"/>
            <a:endCxn id="21" idx="3"/>
          </p:cNvCxnSpPr>
          <p:nvPr/>
        </p:nvCxnSpPr>
        <p:spPr>
          <a:xfrm rot="5400000">
            <a:off x="8668583" y="1542262"/>
            <a:ext cx="1405764" cy="17362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BA3D5C-974B-48BD-AE76-2890DA1F87BA}"/>
              </a:ext>
            </a:extLst>
          </p:cNvPr>
          <p:cNvSpPr/>
          <p:nvPr/>
        </p:nvSpPr>
        <p:spPr>
          <a:xfrm>
            <a:off x="4047135" y="5115936"/>
            <a:ext cx="4402358" cy="113220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5F9B2AD-A406-4C0A-AF1D-B1629707E16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8224139" y="5430828"/>
            <a:ext cx="1106014" cy="7423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260585-62E4-4512-8B0F-5E38491A07F4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8224139" y="5793068"/>
            <a:ext cx="1106015" cy="13009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458D85-75E6-480E-97ED-5325D2B0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B53A55-43B0-47FC-BB30-DFDCBFAD3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5" y="2874705"/>
            <a:ext cx="2517740" cy="3416933"/>
          </a:xfrm>
          <a:prstGeom prst="rect">
            <a:avLst/>
          </a:prstGeom>
        </p:spPr>
      </p:pic>
      <p:pic>
        <p:nvPicPr>
          <p:cNvPr id="27" name="Picture 2" descr="XYZ (Alpha, Beta, Gamma) | 3D CAD Model Library | GrabC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544" y="3156384"/>
            <a:ext cx="1831705" cy="13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27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C0DF17-A26C-4A10-A666-1EF2F4A2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52"/>
          <a:stretch/>
        </p:blipFill>
        <p:spPr>
          <a:xfrm>
            <a:off x="6265711" y="1592781"/>
            <a:ext cx="5046738" cy="37739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8213830" y="2406688"/>
            <a:ext cx="395040" cy="234198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Joint Angle</a:t>
            </a:r>
            <a:r>
              <a:rPr lang="en-US" altLang="en-US" sz="2400" dirty="0"/>
              <a:t> </a:t>
            </a:r>
            <a:r>
              <a:rPr lang="en-HK" altLang="zh-TW" sz="2400" dirty="0"/>
              <a:t>Movement: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/>
              <a:t>Return Pose: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Return all </a:t>
            </a:r>
            <a:r>
              <a:rPr lang="en-US" altLang="en-US" sz="2000" dirty="0">
                <a:solidFill>
                  <a:schemeClr val="tx1"/>
                </a:solidFill>
              </a:rPr>
              <a:t>of the joint angles as </a:t>
            </a:r>
            <a:r>
              <a:rPr lang="en-US" altLang="en-US" sz="2000" dirty="0">
                <a:solidFill>
                  <a:srgbClr val="0070C0"/>
                </a:solidFill>
              </a:rPr>
              <a:t>0 degrees</a:t>
            </a:r>
            <a:endParaRPr lang="en-HK" altLang="zh-TW" sz="2000" dirty="0">
              <a:solidFill>
                <a:srgbClr val="0070C0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45530"/>
            <a:ext cx="2684626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>
            <a:off x="8610222" y="2406688"/>
            <a:ext cx="395040" cy="2341984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24479" y="2519285"/>
            <a:ext cx="2684626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>
            <a:off x="8993289" y="2406688"/>
            <a:ext cx="395040" cy="234198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3180782"/>
            <a:ext cx="2684626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711DC4-F603-4168-9BE3-0F1BA31E94AB}"/>
              </a:ext>
            </a:extLst>
          </p:cNvPr>
          <p:cNvSpPr/>
          <p:nvPr/>
        </p:nvSpPr>
        <p:spPr>
          <a:xfrm>
            <a:off x="9388329" y="2406688"/>
            <a:ext cx="395040" cy="23419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C250E8-A86B-4C00-9B9B-2A2C1CE74298}"/>
              </a:ext>
            </a:extLst>
          </p:cNvPr>
          <p:cNvSpPr/>
          <p:nvPr/>
        </p:nvSpPr>
        <p:spPr>
          <a:xfrm>
            <a:off x="1507583" y="3830444"/>
            <a:ext cx="2684626" cy="298959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572B18-6BFE-407C-8131-2B767053472D}"/>
              </a:ext>
            </a:extLst>
          </p:cNvPr>
          <p:cNvSpPr/>
          <p:nvPr/>
        </p:nvSpPr>
        <p:spPr>
          <a:xfrm>
            <a:off x="1507582" y="4900779"/>
            <a:ext cx="4342711" cy="3896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5A7F89-7FEC-4E6C-AE55-4091827DE380}"/>
              </a:ext>
            </a:extLst>
          </p:cNvPr>
          <p:cNvSpPr/>
          <p:nvPr/>
        </p:nvSpPr>
        <p:spPr>
          <a:xfrm>
            <a:off x="7048162" y="4737961"/>
            <a:ext cx="1207535" cy="42829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29604-2E18-41D1-8642-A6B19CA5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5" grpId="0" animBg="1"/>
      <p:bldP spid="45" grpId="1" animBg="1"/>
      <p:bldP spid="47" grpId="0" animBg="1"/>
      <p:bldP spid="47" grpId="1" animBg="1"/>
      <p:bldP spid="49" grpId="0" animBg="1"/>
      <p:bldP spid="49" grpId="1" animBg="1"/>
      <p:bldP spid="52" grpId="0" animBg="1"/>
      <p:bldP spid="52" grpId="1" animBg="1"/>
      <p:bldP spid="56" grpId="0" animBg="1"/>
      <p:bldP spid="56" grpId="1" animBg="1"/>
      <p:bldP spid="60" grpId="0" animBg="1"/>
      <p:bldP spid="6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C0DF17-A26C-4A10-A666-1EF2F4A2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9" t="63406" r="10186" b="29424"/>
          <a:stretch/>
        </p:blipFill>
        <p:spPr>
          <a:xfrm>
            <a:off x="7196545" y="3814747"/>
            <a:ext cx="4002832" cy="4012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HK" altLang="zh-TW" dirty="0"/>
          </a:p>
          <a:p>
            <a:r>
              <a:rPr lang="en-HK" altLang="zh-TW" sz="2400" dirty="0"/>
              <a:t>Gripper (RG2):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Close</a:t>
            </a:r>
            <a:r>
              <a:rPr lang="en-HK" altLang="en-US" sz="2000" dirty="0">
                <a:solidFill>
                  <a:schemeClr val="tx1"/>
                </a:solidFill>
              </a:rPr>
              <a:t> RG2 to Grip object</a:t>
            </a:r>
          </a:p>
          <a:p>
            <a:pPr marL="868362" lvl="1" indent="-457200">
              <a:buFont typeface="+mj-lt"/>
              <a:buAutoNum type="arabicPeriod"/>
            </a:pPr>
            <a:endParaRPr lang="en-HK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Open</a:t>
            </a:r>
            <a:r>
              <a:rPr lang="en-HK" altLang="en-US" sz="2000" dirty="0">
                <a:solidFill>
                  <a:schemeClr val="tx1"/>
                </a:solidFill>
              </a:rPr>
              <a:t> RG2 to Release object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/>
              <a:t>Joint Angle Configuration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zh-TW" sz="2000" dirty="0">
                <a:solidFill>
                  <a:schemeClr val="tx1"/>
                </a:solidFill>
              </a:rPr>
              <a:t>Set all of the joint angles in the </a:t>
            </a:r>
            <a:r>
              <a:rPr lang="en-HK" altLang="zh-TW" sz="2000" dirty="0" err="1">
                <a:solidFill>
                  <a:schemeClr val="tx1"/>
                </a:solidFill>
              </a:rPr>
              <a:t>IPython</a:t>
            </a:r>
            <a:r>
              <a:rPr lang="en-HK" altLang="zh-TW" sz="2000" dirty="0">
                <a:solidFill>
                  <a:schemeClr val="tx1"/>
                </a:solidFill>
              </a:rPr>
              <a:t> Console</a:t>
            </a:r>
          </a:p>
          <a:p>
            <a:pPr marL="411162" lvl="1" indent="0">
              <a:buNone/>
            </a:pPr>
            <a:r>
              <a:rPr lang="en-HK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I</a:t>
            </a:r>
            <a:r>
              <a:rPr lang="en-HK" altLang="zh-TW" sz="2000" dirty="0" err="1">
                <a:solidFill>
                  <a:srgbClr val="FF0000"/>
                </a:solidFill>
              </a:rPr>
              <a:t>nput</a:t>
            </a:r>
            <a:r>
              <a:rPr lang="en-HK" altLang="zh-TW" sz="2000" dirty="0">
                <a:solidFill>
                  <a:srgbClr val="FF0000"/>
                </a:solidFill>
              </a:rPr>
              <a:t> value and press enter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817B95-7646-4C61-8B9D-CC61E07E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8" t="56847" r="6260" b="36816"/>
          <a:stretch/>
        </p:blipFill>
        <p:spPr>
          <a:xfrm>
            <a:off x="4497213" y="2139134"/>
            <a:ext cx="1210315" cy="3545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BFAD8A-2190-4DC4-8B20-0F43C11B1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9" t="56847" r="33543" b="36983"/>
          <a:stretch/>
        </p:blipFill>
        <p:spPr>
          <a:xfrm>
            <a:off x="4459889" y="2779582"/>
            <a:ext cx="1229291" cy="3452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2F9E50-50AF-462B-827C-C53113650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6021679" y="1766132"/>
            <a:ext cx="1691951" cy="92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009A7-87E7-4FAE-A12F-B3EB94952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737" y="1976391"/>
            <a:ext cx="1848108" cy="5144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D1F571-C402-4A46-A356-34C42EBE3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8968921" y="2532026"/>
            <a:ext cx="1691951" cy="9240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88D969-2447-4856-B50D-6D8425A9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36842"/>
            <a:ext cx="1848108" cy="514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29E8B6F-3568-4ED7-8724-53F711BC1E47}"/>
              </a:ext>
            </a:extLst>
          </p:cNvPr>
          <p:cNvSpPr/>
          <p:nvPr/>
        </p:nvSpPr>
        <p:spPr>
          <a:xfrm>
            <a:off x="7907704" y="2136250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6643682-A0F8-4022-B8A2-0DF098119075}"/>
              </a:ext>
            </a:extLst>
          </p:cNvPr>
          <p:cNvSpPr/>
          <p:nvPr/>
        </p:nvSpPr>
        <p:spPr>
          <a:xfrm>
            <a:off x="7907704" y="2903549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EFD7-2DE8-46E3-BDF9-19345B3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6A2573-5543-4AAB-AA71-9E525DD3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E3ECB-DF0A-4D4A-A6C2-405062D3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28" y="4362344"/>
            <a:ext cx="4489647" cy="216569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D93F8C53-1D14-4A3A-A5DD-0ECF2F002D37}"/>
              </a:ext>
            </a:extLst>
          </p:cNvPr>
          <p:cNvSpPr/>
          <p:nvPr/>
        </p:nvSpPr>
        <p:spPr>
          <a:xfrm rot="10800000">
            <a:off x="6690180" y="6375497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B945561-0881-402B-8CAC-901C4EE99DD8}"/>
              </a:ext>
            </a:extLst>
          </p:cNvPr>
          <p:cNvSpPr/>
          <p:nvPr/>
        </p:nvSpPr>
        <p:spPr>
          <a:xfrm rot="10800000">
            <a:off x="6691425" y="5134712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F6E7D93-6C94-405B-BFC0-DC2918255876}"/>
              </a:ext>
            </a:extLst>
          </p:cNvPr>
          <p:cNvSpPr/>
          <p:nvPr/>
        </p:nvSpPr>
        <p:spPr>
          <a:xfrm rot="10800000">
            <a:off x="6690179" y="5637326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E58DA67-EB6F-489D-B7CC-4A191954A649}"/>
              </a:ext>
            </a:extLst>
          </p:cNvPr>
          <p:cNvSpPr/>
          <p:nvPr/>
        </p:nvSpPr>
        <p:spPr>
          <a:xfrm rot="10800000">
            <a:off x="6690179" y="5386890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3DAC33A-90EF-48AF-83BF-0407F4D5B032}"/>
              </a:ext>
            </a:extLst>
          </p:cNvPr>
          <p:cNvSpPr/>
          <p:nvPr/>
        </p:nvSpPr>
        <p:spPr>
          <a:xfrm rot="10800000">
            <a:off x="6690180" y="612399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912354A-0102-436F-8852-A711CE6B6E9B}"/>
              </a:ext>
            </a:extLst>
          </p:cNvPr>
          <p:cNvSpPr/>
          <p:nvPr/>
        </p:nvSpPr>
        <p:spPr>
          <a:xfrm rot="10800000">
            <a:off x="6690179" y="587770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3F435-E40C-4F40-8963-FB1F7DB9A6C7}"/>
              </a:ext>
            </a:extLst>
          </p:cNvPr>
          <p:cNvSpPr/>
          <p:nvPr/>
        </p:nvSpPr>
        <p:spPr>
          <a:xfrm>
            <a:off x="7565951" y="5614559"/>
            <a:ext cx="1778287" cy="396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Input your value</a:t>
            </a:r>
          </a:p>
        </p:txBody>
      </p:sp>
    </p:spTree>
    <p:extLst>
      <p:ext uri="{BB962C8B-B14F-4D97-AF65-F5344CB8AC3E}">
        <p14:creationId xmlns:p14="http://schemas.microsoft.com/office/powerpoint/2010/main" val="35916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62" grpId="0" animBg="1"/>
      <p:bldP spid="63" grpId="0" animBg="1"/>
      <p:bldP spid="66" grpId="0" animBg="1"/>
      <p:bldP spid="67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Example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 1: </a:t>
            </a:r>
            <a:r>
              <a:rPr lang="en-US" altLang="zh-TW" sz="2400" dirty="0">
                <a:solidFill>
                  <a:srgbClr val="FF0000"/>
                </a:solidFill>
              </a:rPr>
              <a:t>Move</a:t>
            </a:r>
            <a:r>
              <a:rPr lang="en-US" altLang="zh-TW" sz="2400" dirty="0"/>
              <a:t> the end-effector on top of the </a:t>
            </a:r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rectangle.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Step</a:t>
            </a:r>
            <a:r>
              <a:rPr lang="en-US" altLang="zh-TW" sz="2400" dirty="0"/>
              <a:t>s:</a:t>
            </a:r>
          </a:p>
          <a:p>
            <a:pPr marL="754062" lvl="1" indent="-342900">
              <a:buFont typeface="+mj-lt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</a:rPr>
              <a:t>Start the V-REP and e</a:t>
            </a:r>
            <a:r>
              <a:rPr lang="en-US" altLang="zh-TW" dirty="0">
                <a:solidFill>
                  <a:schemeClr val="tx1"/>
                </a:solidFill>
              </a:rPr>
              <a:t>xecute the following </a:t>
            </a:r>
          </a:p>
          <a:p>
            <a:pPr marL="411162" lvl="1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command at the terminal windows</a:t>
            </a:r>
          </a:p>
          <a:p>
            <a:pPr marL="676275" lvl="2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715963" lvl="1" indent="-306388">
              <a:buFont typeface="+mj-lt"/>
              <a:buAutoNum type="arabicPeriod" startAt="2"/>
            </a:pPr>
            <a:r>
              <a:rPr lang="en-US" altLang="zh-TW" sz="2000" dirty="0">
                <a:solidFill>
                  <a:schemeClr val="tx1"/>
                </a:solidFill>
              </a:rPr>
              <a:t>Tune </a:t>
            </a:r>
            <a:r>
              <a:rPr lang="en-US" altLang="zh-TW" sz="2000" dirty="0">
                <a:solidFill>
                  <a:srgbClr val="0070C0"/>
                </a:solidFill>
              </a:rPr>
              <a:t>Joint 3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-90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(Press "X" or click button "&lt;" / "&lt;&lt;" to adjust) 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754062" lvl="1" indent="-342900">
              <a:buFont typeface="+mj-lt"/>
              <a:buAutoNum type="arabicPeriod" startAt="3"/>
            </a:pPr>
            <a:r>
              <a:rPr lang="en-US" altLang="zh-TW" sz="2000" dirty="0">
                <a:solidFill>
                  <a:schemeClr val="tx1"/>
                </a:solidFill>
              </a:rPr>
              <a:t>Tune </a:t>
            </a:r>
            <a:r>
              <a:rPr lang="en-US" altLang="zh-TW" sz="2000" dirty="0">
                <a:solidFill>
                  <a:srgbClr val="0070C0"/>
                </a:solidFill>
              </a:rPr>
              <a:t>Joint 5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+90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	(Press "D" or click button "&gt;" / "&gt;&gt;" to adjust)</a:t>
            </a: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5ACC8-77A7-4D37-9F9A-FD7ACB5AA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07"/>
          <a:stretch/>
        </p:blipFill>
        <p:spPr>
          <a:xfrm>
            <a:off x="7616843" y="2343338"/>
            <a:ext cx="4294480" cy="2117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FB426-63D8-44E2-8656-4EFD97657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8507" r="43820" b="64711"/>
          <a:stretch/>
        </p:blipFill>
        <p:spPr>
          <a:xfrm>
            <a:off x="845096" y="3948738"/>
            <a:ext cx="5410004" cy="41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6FB8F-9923-4448-8615-C04D17E1E0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30" t="34017" r="4544" b="15510"/>
          <a:stretch/>
        </p:blipFill>
        <p:spPr>
          <a:xfrm>
            <a:off x="6241946" y="5020229"/>
            <a:ext cx="1409641" cy="1436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3B43C-AB32-4CE4-A1FE-BF291735A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8" t="37087" r="13902" b="18084"/>
          <a:stretch/>
        </p:blipFill>
        <p:spPr>
          <a:xfrm>
            <a:off x="6241946" y="3232999"/>
            <a:ext cx="1137634" cy="1289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F214B-E8D6-4C52-A89A-C0E2B7D5D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10" r="48092" b="50942"/>
          <a:stretch/>
        </p:blipFill>
        <p:spPr>
          <a:xfrm>
            <a:off x="845096" y="5632957"/>
            <a:ext cx="5267862" cy="423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CFDB1A-0849-4818-B0B6-9D8DF4413660}"/>
              </a:ext>
            </a:extLst>
          </p:cNvPr>
          <p:cNvSpPr/>
          <p:nvPr/>
        </p:nvSpPr>
        <p:spPr>
          <a:xfrm>
            <a:off x="8571171" y="193020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Home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AA15-E9AD-40E8-B3A7-1D2136E2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E69BE0-F684-4F79-97E8-C5B7D9602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CA43F9-3869-42F1-8485-402822969C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04" t="-5358"/>
          <a:stretch/>
        </p:blipFill>
        <p:spPr>
          <a:xfrm>
            <a:off x="2487832" y="2855373"/>
            <a:ext cx="1118956" cy="3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E729B-A458-4095-A1CF-CD44F700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21" y="3377809"/>
            <a:ext cx="4110773" cy="301611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37632"/>
              </p:ext>
            </p:extLst>
          </p:nvPr>
        </p:nvGraphicFramePr>
        <p:xfrm>
          <a:off x="1060656" y="2554529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/>
                        <a:t>Red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774656" y="2965717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1DEAAB-A5AD-4D6A-8C6B-C32A22E6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55" y="4143104"/>
            <a:ext cx="6068272" cy="13908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05EE27-A8A0-4B95-BD3A-DD7A6BA87657}"/>
              </a:ext>
            </a:extLst>
          </p:cNvPr>
          <p:cNvSpPr/>
          <p:nvPr/>
        </p:nvSpPr>
        <p:spPr>
          <a:xfrm>
            <a:off x="2750714" y="3799999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9EA85-B124-4E58-AE8B-65C4B299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ACE82-C859-46EE-8340-724C08B8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1a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 </a:t>
            </a:r>
            <a:r>
              <a:rPr lang="en-US" sz="2400" dirty="0"/>
              <a:t>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109537" indent="0">
              <a:lnSpc>
                <a:spcPct val="150000"/>
              </a:lnSpc>
              <a:buNone/>
            </a:pPr>
            <a:endParaRPr lang="en-HK" altLang="zh-TW" sz="2400" dirty="0"/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1: Adjust </a:t>
            </a:r>
            <a:r>
              <a:rPr lang="en-HK" altLang="zh-TW" sz="2400" dirty="0">
                <a:solidFill>
                  <a:srgbClr val="FF0000"/>
                </a:solidFill>
              </a:rPr>
              <a:t>two</a:t>
            </a:r>
            <a:r>
              <a:rPr lang="en-HK" altLang="zh-TW" sz="2400" dirty="0">
                <a:solidFill>
                  <a:schemeClr val="tx1"/>
                </a:solidFill>
              </a:rPr>
              <a:t> joint angles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RG2 </a:t>
            </a:r>
            <a:r>
              <a:rPr lang="en-US" altLang="zh-TW" sz="2000" dirty="0">
                <a:solidFill>
                  <a:srgbClr val="FF0000"/>
                </a:solidFill>
              </a:rPr>
              <a:t>parallel </a:t>
            </a:r>
            <a:r>
              <a:rPr lang="en-US" altLang="zh-TW" sz="2000" dirty="0">
                <a:solidFill>
                  <a:schemeClr val="tx1"/>
                </a:solidFill>
              </a:rPr>
              <a:t>to the table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HK" altLang="zh-TW" sz="2400" dirty="0">
                <a:solidFill>
                  <a:schemeClr val="tx1"/>
                </a:solidFill>
              </a:rPr>
              <a:t>Step 2: Adjust </a:t>
            </a:r>
            <a:r>
              <a:rPr lang="en-HK" altLang="zh-TW" sz="2400" dirty="0">
                <a:solidFill>
                  <a:srgbClr val="FF0000"/>
                </a:solidFill>
              </a:rPr>
              <a:t>one</a:t>
            </a:r>
            <a:r>
              <a:rPr lang="en-HK" altLang="zh-TW" sz="2400" dirty="0">
                <a:solidFill>
                  <a:schemeClr val="tx1"/>
                </a:solidFill>
              </a:rPr>
              <a:t> joint angle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end-effector </a:t>
            </a:r>
            <a:r>
              <a:rPr lang="en-US" altLang="zh-TW" sz="2000" dirty="0">
                <a:solidFill>
                  <a:srgbClr val="FF0000"/>
                </a:solidFill>
              </a:rPr>
              <a:t>vertically</a:t>
            </a:r>
            <a:r>
              <a:rPr lang="en-US" altLang="zh-TW" sz="2000" dirty="0">
                <a:solidFill>
                  <a:schemeClr val="tx1"/>
                </a:solidFill>
              </a:rPr>
              <a:t> to the ground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7BE7A-B3C2-4D4A-893C-B735263E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685" y="2151226"/>
            <a:ext cx="2970684" cy="196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EF8D9-3330-4490-91C8-327F2197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85" y="4373968"/>
            <a:ext cx="2970684" cy="22368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2B219B-C09C-46CA-8774-7F0FA3F0FA91}"/>
              </a:ext>
            </a:extLst>
          </p:cNvPr>
          <p:cNvSpPr/>
          <p:nvPr/>
        </p:nvSpPr>
        <p:spPr>
          <a:xfrm>
            <a:off x="8127539" y="1921084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3F356-0BD5-4E60-A2C2-04B07CF42576}"/>
              </a:ext>
            </a:extLst>
          </p:cNvPr>
          <p:cNvSpPr/>
          <p:nvPr/>
        </p:nvSpPr>
        <p:spPr>
          <a:xfrm>
            <a:off x="8127539" y="4120629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1230-8DD2-4046-9F4B-501BCD28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569EE-47A0-4C77-B157-6C305C371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7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</a:t>
            </a:r>
            <a:endParaRPr lang="en-GB" sz="2400" dirty="0"/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703263" lvl="2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3: Adjust the joint angles to reach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>
                <a:solidFill>
                  <a:schemeClr val="tx1"/>
                </a:solidFill>
              </a:rPr>
              <a:t> block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FF0000"/>
                </a:solidFill>
              </a:rPr>
              <a:t>(End-effector’s position ≈ Red block’s position)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998EDC-5DEB-4297-B4A7-3C64ED3E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84" y="2723918"/>
            <a:ext cx="3633878" cy="26662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A5D133-A0F5-400B-96DD-9B6626C2B6BC}"/>
              </a:ext>
            </a:extLst>
          </p:cNvPr>
          <p:cNvSpPr/>
          <p:nvPr/>
        </p:nvSpPr>
        <p:spPr>
          <a:xfrm>
            <a:off x="9260613" y="2427287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F898F5-9C1D-429F-9686-C046CB3D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2" y="4196901"/>
            <a:ext cx="7374880" cy="16903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9EA60-5E70-41E6-AAD9-68940724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D5BE-7CDF-4725-A33A-4DB0777B0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Software platform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1700" dirty="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D0A33B-7972-4809-AF61-D6942CB7A630}"/>
              </a:ext>
            </a:extLst>
          </p:cNvPr>
          <p:cNvSpPr>
            <a:spLocks noGrp="1"/>
          </p:cNvSpPr>
          <p:nvPr/>
        </p:nvSpPr>
        <p:spPr bwMode="auto">
          <a:xfrm>
            <a:off x="8297757" y="1321280"/>
            <a:ext cx="3741846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V-REP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Simulation platform</a:t>
            </a:r>
          </a:p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00B050"/>
                </a:solidFill>
              </a:rPr>
              <a:t>Anaconda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Python distribution platform</a:t>
            </a:r>
          </a:p>
          <a:p>
            <a:pPr>
              <a:lnSpc>
                <a:spcPct val="200000"/>
              </a:lnSpc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414678-0DE4-4AFD-8F71-4EE7ED5B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5" y="1350711"/>
            <a:ext cx="8032491" cy="4518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3036B-5422-4055-88C9-A7E8CD4F01D3}"/>
              </a:ext>
            </a:extLst>
          </p:cNvPr>
          <p:cNvSpPr/>
          <p:nvPr/>
        </p:nvSpPr>
        <p:spPr>
          <a:xfrm>
            <a:off x="573458" y="2621900"/>
            <a:ext cx="36363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79E9C-FB1D-4EE4-B756-0B394C86FEB4}"/>
              </a:ext>
            </a:extLst>
          </p:cNvPr>
          <p:cNvCxnSpPr>
            <a:stCxn id="10" idx="3"/>
          </p:cNvCxnSpPr>
          <p:nvPr/>
        </p:nvCxnSpPr>
        <p:spPr>
          <a:xfrm flipV="1">
            <a:off x="937089" y="1772208"/>
            <a:ext cx="7600421" cy="1045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B7A5-DE8C-4542-9AC6-7A041E8DD3D6}"/>
              </a:ext>
            </a:extLst>
          </p:cNvPr>
          <p:cNvSpPr/>
          <p:nvPr/>
        </p:nvSpPr>
        <p:spPr>
          <a:xfrm>
            <a:off x="570066" y="3070175"/>
            <a:ext cx="363630" cy="3918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A1E3C1-744F-434E-99D7-42A3802B7E34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933696" y="3026256"/>
            <a:ext cx="7609753" cy="239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B9CEE-4A31-443A-A8EE-D152AE4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10302E-B69C-4178-A31F-538A53AA3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47097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</a:t>
            </a:r>
            <a:endParaRPr lang="en-GB" sz="2400" dirty="0"/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83910"/>
              </p:ext>
            </p:extLst>
          </p:nvPr>
        </p:nvGraphicFramePr>
        <p:xfrm>
          <a:off x="1279193" y="2687320"/>
          <a:ext cx="55259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8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Yellow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44072D-1B20-4697-BF5F-E2FB2F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23" y="2687320"/>
            <a:ext cx="4810796" cy="310558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73811" y="2421542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B722E-C720-4582-9688-DC8478EA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2" y="4240111"/>
            <a:ext cx="6096851" cy="16480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24A85-B35B-4D3D-BF24-0E786B69294A}"/>
              </a:ext>
            </a:extLst>
          </p:cNvPr>
          <p:cNvSpPr/>
          <p:nvPr/>
        </p:nvSpPr>
        <p:spPr>
          <a:xfrm>
            <a:off x="2202419" y="3974841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5CF4C-F5A5-4A96-967A-19A78C1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0DC6D1-642B-4D52-BB7D-39DD7D20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1c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0070C0"/>
                </a:solidFill>
              </a:rPr>
              <a:t>BLUE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US" altLang="zh-TW" sz="2400" dirty="0"/>
              <a:t>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procedure.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39121"/>
              </p:ext>
            </p:extLst>
          </p:nvPr>
        </p:nvGraphicFramePr>
        <p:xfrm>
          <a:off x="803351" y="2941320"/>
          <a:ext cx="557690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803852" y="2479241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4C1E3-6FF6-4EF8-9E51-8AB8D75EB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26" y="2757548"/>
            <a:ext cx="5195272" cy="3477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15967"/>
              </p:ext>
            </p:extLst>
          </p:nvPr>
        </p:nvGraphicFramePr>
        <p:xfrm>
          <a:off x="803351" y="4470328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Task1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405D0-9AD4-4658-A1DE-EE696EF4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BB5B08-DFAD-4014-A8C2-E66BBBFD9470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E31DCADC-C4BB-44BD-BE40-8124EA972B77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UR3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Joints (UR3):</a:t>
            </a:r>
          </a:p>
          <a:p>
            <a:pPr lvl="1">
              <a:lnSpc>
                <a:spcPct val="150000"/>
              </a:lnSpc>
            </a:pPr>
            <a:r>
              <a:rPr lang="en-HK" altLang="en-US" sz="2000" dirty="0">
                <a:solidFill>
                  <a:schemeClr val="tx1"/>
                </a:solidFill>
              </a:rPr>
              <a:t>From UR3_joint1 to UR3_joint6</a:t>
            </a: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90F99-E82A-4592-B871-4EF4BF6E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7" y="2561630"/>
            <a:ext cx="2618510" cy="341694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sz="2400" dirty="0"/>
              <a:t>End-effector (Tip):</a:t>
            </a:r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ADBF-EF36-4262-9BD0-0A26DA13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65" y="2561630"/>
            <a:ext cx="2517740" cy="34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08CE9-79E8-41E7-8F8B-285249FB0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160" y="2397329"/>
            <a:ext cx="2691224" cy="35812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4C8E18-9602-4434-8F94-9E240599D798}"/>
              </a:ext>
            </a:extLst>
          </p:cNvPr>
          <p:cNvSpPr/>
          <p:nvPr/>
        </p:nvSpPr>
        <p:spPr>
          <a:xfrm>
            <a:off x="7423160" y="2561630"/>
            <a:ext cx="881085" cy="85064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E7117BA-9419-4F23-890B-AF04D808C7D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457600" y="2155526"/>
            <a:ext cx="677171" cy="135035"/>
          </a:xfrm>
          <a:prstGeom prst="curvedConnector3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892C6-CE19-4CA3-BC12-295F5AA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0D6486-CAB0-4F07-ADC3-211700C1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Pan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Moving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Rotate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Rotating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Shift: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HK" sz="2300" dirty="0"/>
              <a:t>Zoom in or Zoom out </a:t>
            </a:r>
            <a:endParaRPr lang="en-US" altLang="en-US" sz="2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7792084" y="3276600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7792085" y="5074007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88A0D-C63D-4D9B-8B40-45DF8509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44" y="1546416"/>
            <a:ext cx="362001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551CC-2108-42DD-86D6-65365446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44" y="3100363"/>
            <a:ext cx="390580" cy="35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1ADE-1108-4B7F-A97D-E7AE3A41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417" y="4589692"/>
            <a:ext cx="381053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ED1-4D46-4D67-9984-CF6DECE61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94" y="4512743"/>
            <a:ext cx="2284460" cy="1748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CBCCF-E77E-44C3-8BC0-33226C42E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951" y="4553502"/>
            <a:ext cx="2344613" cy="167622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F8FB13-E518-4ED4-AEDF-AF6F0E76C6AA}"/>
              </a:ext>
            </a:extLst>
          </p:cNvPr>
          <p:cNvSpPr/>
          <p:nvPr/>
        </p:nvSpPr>
        <p:spPr>
          <a:xfrm>
            <a:off x="7792083" y="1685029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15866C-8A44-4E9B-911A-C626607B3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94" y="2963328"/>
            <a:ext cx="1911616" cy="1236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196FF0-04FA-4416-B123-0989A1E1F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873" y="2862313"/>
            <a:ext cx="1704768" cy="164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C3E87-FD2E-4E5D-8C04-30C32ED0EE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0903" y="1181681"/>
            <a:ext cx="2015797" cy="14305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AA3E7E-8848-4B59-A477-2A11DAC9AA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449" y="1242198"/>
            <a:ext cx="1911616" cy="13095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8D0E3-C707-4E0C-B2AC-1721D3EE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A5D6FE-C395-4F03-89D5-DB0CFC539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Object Position: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Select the object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Click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000" dirty="0">
                <a:solidFill>
                  <a:schemeClr val="tx1"/>
                </a:solidFill>
              </a:rPr>
              <a:t>Position:	X,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HK" altLang="zh-TW" sz="2000" dirty="0">
                <a:solidFill>
                  <a:schemeClr val="tx1"/>
                </a:solidFill>
              </a:rPr>
              <a:t>Y,  Z</a:t>
            </a:r>
            <a:endParaRPr lang="en-US" altLang="en-US" sz="2000" dirty="0"/>
          </a:p>
          <a:p>
            <a:pPr>
              <a:lnSpc>
                <a:spcPct val="200000"/>
              </a:lnSpc>
            </a:pPr>
            <a:r>
              <a:rPr lang="en-US" altLang="en-US" sz="2400" dirty="0"/>
              <a:t>Object Orientation: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Select the object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Click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Orientation:  Alpha, Beta, Gamma</a:t>
            </a:r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026" name="Picture 2" descr="XYZ (Alpha, Beta, Gamma) | 3D CAD Model Library | GrabC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54" y="3156401"/>
            <a:ext cx="1831705" cy="13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693743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1: Forward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0C5DD6-ECB6-4166-AFC0-1FC9A625E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630" y="3574316"/>
            <a:ext cx="4559611" cy="24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9D61A-641E-42C2-955C-D0DD8F20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34555"/>
            <a:ext cx="7332659" cy="4759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(Task1_vrep.bat)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194324" y="5098221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14497" y="5019060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13412" y="5190013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6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5729</TotalTime>
  <Words>840</Words>
  <Application>Microsoft Office PowerPoint</Application>
  <PresentationFormat>Widescreen</PresentationFormat>
  <Paragraphs>239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맑은 고딕</vt:lpstr>
      <vt:lpstr>新細明體</vt:lpstr>
      <vt:lpstr>Arial</vt:lpstr>
      <vt:lpstr>Calibri</vt:lpstr>
      <vt:lpstr>Calibri Light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Software platform</vt:lpstr>
      <vt:lpstr>V-REP UR3</vt:lpstr>
      <vt:lpstr>V-REP Tools</vt:lpstr>
      <vt:lpstr>V-REP Tools</vt:lpstr>
      <vt:lpstr>PowerPoint Presentation</vt:lpstr>
      <vt:lpstr>Start-up – V-REP</vt:lpstr>
      <vt:lpstr>Start-up – Spyder</vt:lpstr>
      <vt:lpstr>Start-up – Spyder</vt:lpstr>
      <vt:lpstr>Start-up – Spyder</vt:lpstr>
      <vt:lpstr>Start-up</vt:lpstr>
      <vt:lpstr>V-REP Joint Angle - Keyboard Control</vt:lpstr>
      <vt:lpstr>V-REP Joint Angle - Control Panel</vt:lpstr>
      <vt:lpstr>V-REP Joint Angle - Control Panel</vt:lpstr>
      <vt:lpstr>V-REP Joint Angle - Control Panel</vt:lpstr>
      <vt:lpstr>V-REP Joint Angle – Example 1</vt:lpstr>
      <vt:lpstr>IC2122 – Task 1a</vt:lpstr>
      <vt:lpstr>IC2122 – Task 1a (Hints)</vt:lpstr>
      <vt:lpstr>IC2122 – Task 1a (Hints)</vt:lpstr>
      <vt:lpstr>IC2122 – Task 1b</vt:lpstr>
      <vt:lpstr>IC2122 – Task 1c</vt:lpstr>
      <vt:lpstr>Task1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192</cp:revision>
  <dcterms:created xsi:type="dcterms:W3CDTF">2021-09-27T06:08:26Z</dcterms:created>
  <dcterms:modified xsi:type="dcterms:W3CDTF">2021-10-18T02:12:12Z</dcterms:modified>
</cp:coreProperties>
</file>